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674" r:id="rId2"/>
    <p:sldMasterId id="2147483852" r:id="rId3"/>
  </p:sldMasterIdLst>
  <p:notesMasterIdLst>
    <p:notesMasterId r:id="rId32"/>
  </p:notesMasterIdLst>
  <p:handoutMasterIdLst>
    <p:handoutMasterId r:id="rId33"/>
  </p:handoutMasterIdLst>
  <p:sldIdLst>
    <p:sldId id="306" r:id="rId4"/>
    <p:sldId id="261" r:id="rId5"/>
    <p:sldId id="319" r:id="rId6"/>
    <p:sldId id="320" r:id="rId7"/>
    <p:sldId id="322" r:id="rId8"/>
    <p:sldId id="323" r:id="rId9"/>
    <p:sldId id="324" r:id="rId10"/>
    <p:sldId id="325" r:id="rId11"/>
    <p:sldId id="348" r:id="rId12"/>
    <p:sldId id="262" r:id="rId13"/>
    <p:sldId id="349" r:id="rId14"/>
    <p:sldId id="263" r:id="rId15"/>
    <p:sldId id="338" r:id="rId16"/>
    <p:sldId id="339" r:id="rId17"/>
    <p:sldId id="340" r:id="rId18"/>
    <p:sldId id="341" r:id="rId19"/>
    <p:sldId id="344" r:id="rId20"/>
    <p:sldId id="346" r:id="rId21"/>
    <p:sldId id="350" r:id="rId22"/>
    <p:sldId id="257" r:id="rId23"/>
    <p:sldId id="258" r:id="rId24"/>
    <p:sldId id="259" r:id="rId25"/>
    <p:sldId id="260" r:id="rId26"/>
    <p:sldId id="347" r:id="rId27"/>
    <p:sldId id="308" r:id="rId28"/>
    <p:sldId id="309" r:id="rId29"/>
    <p:sldId id="307" r:id="rId30"/>
    <p:sldId id="310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5AA11-CC20-4C37-82FA-9D7A01215F63}" v="28" dt="2020-07-14T20:16:53.5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1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r>
            <a:rPr lang="de-DE"/>
            <a:t>Zero</a:t>
          </a:r>
          <a:r>
            <a:rPr lang="de-DE" baseline="0"/>
            <a:t> Crossing rate</a:t>
          </a:r>
          <a:endParaRPr lang="en-US" dirty="0"/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r>
            <a:rPr lang="de-DE" dirty="0"/>
            <a:t>Spectral Centroid </a:t>
          </a:r>
          <a:endParaRPr lang="en-US" dirty="0"/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r>
            <a:rPr lang="en-US" dirty="0"/>
            <a:t>Mel</a:t>
          </a:r>
          <a:r>
            <a:rPr lang="de-DE" dirty="0"/>
            <a:t>-</a:t>
          </a:r>
          <a:r>
            <a:rPr lang="de-DE" dirty="0" err="1"/>
            <a:t>Frequency</a:t>
          </a:r>
          <a:r>
            <a:rPr lang="de-DE" dirty="0"/>
            <a:t> </a:t>
          </a:r>
          <a:r>
            <a:rPr lang="de-DE" dirty="0" err="1"/>
            <a:t>Cepstral</a:t>
          </a:r>
          <a:r>
            <a:rPr lang="de-DE" dirty="0"/>
            <a:t> </a:t>
          </a:r>
          <a:r>
            <a:rPr lang="de-DE" dirty="0" err="1"/>
            <a:t>Coefficients</a:t>
          </a:r>
          <a:endParaRPr lang="en-US" dirty="0"/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E151A29B-3A79-496F-A556-DBDB0C6C2D6F}">
      <dgm:prSet/>
      <dgm:spPr/>
      <dgm:t>
        <a:bodyPr/>
        <a:lstStyle/>
        <a:p>
          <a:r>
            <a:rPr lang="en-GB" dirty="0"/>
            <a:t>Chroma Frequencies </a:t>
          </a:r>
          <a:endParaRPr lang="en-US" dirty="0"/>
        </a:p>
      </dgm:t>
    </dgm:pt>
    <dgm:pt modelId="{AD9F426D-06C8-4669-8009-116229EE0850}" type="parTrans" cxnId="{49DAE7A4-4C0F-4923-809B-AD5CB07ACE1D}">
      <dgm:prSet/>
      <dgm:spPr/>
      <dgm:t>
        <a:bodyPr/>
        <a:lstStyle/>
        <a:p>
          <a:endParaRPr lang="en-US"/>
        </a:p>
      </dgm:t>
    </dgm:pt>
    <dgm:pt modelId="{3F246D40-D65E-4E41-9688-97FCEC6E75C7}" type="sibTrans" cxnId="{49DAE7A4-4C0F-4923-809B-AD5CB07ACE1D}">
      <dgm:prSet/>
      <dgm:spPr/>
      <dgm:t>
        <a:bodyPr/>
        <a:lstStyle/>
        <a:p>
          <a:endParaRPr lang="en-US"/>
        </a:p>
      </dgm:t>
    </dgm:pt>
    <dgm:pt modelId="{333E7AB1-4798-4AD9-83E1-FF3AC8DF130C}">
      <dgm:prSet/>
      <dgm:spPr/>
      <dgm:t>
        <a:bodyPr/>
        <a:lstStyle/>
        <a:p>
          <a:r>
            <a:rPr lang="de-DE"/>
            <a:t>Chords</a:t>
          </a:r>
          <a:endParaRPr lang="en-US"/>
        </a:p>
      </dgm:t>
    </dgm:pt>
    <dgm:pt modelId="{836B631B-EADD-4DC2-9997-EFE3E7C6F0AC}" type="parTrans" cxnId="{045F86EC-083D-47EC-950B-B69F916A70C5}">
      <dgm:prSet/>
      <dgm:spPr/>
      <dgm:t>
        <a:bodyPr/>
        <a:lstStyle/>
        <a:p>
          <a:endParaRPr lang="en-US"/>
        </a:p>
      </dgm:t>
    </dgm:pt>
    <dgm:pt modelId="{7EFA989A-E8BC-44C3-97AB-816451056955}" type="sibTrans" cxnId="{045F86EC-083D-47EC-950B-B69F916A70C5}">
      <dgm:prSet/>
      <dgm:spPr/>
      <dgm:t>
        <a:bodyPr/>
        <a:lstStyle/>
        <a:p>
          <a:endParaRPr lang="en-US"/>
        </a:p>
      </dgm:t>
    </dgm:pt>
    <dgm:pt modelId="{2AD04803-20B4-4478-8754-C16535EC1B2F}" type="pres">
      <dgm:prSet presAssocID="{34FF870C-5D9B-4878-9827-A3D8F8D3B4C3}" presName="outerComposite" presStyleCnt="0">
        <dgm:presLayoutVars>
          <dgm:chMax val="5"/>
          <dgm:dir/>
          <dgm:resizeHandles val="exact"/>
        </dgm:presLayoutVars>
      </dgm:prSet>
      <dgm:spPr/>
    </dgm:pt>
    <dgm:pt modelId="{6423C88D-2E89-4C88-8E49-654CA61F2BBB}" type="pres">
      <dgm:prSet presAssocID="{34FF870C-5D9B-4878-9827-A3D8F8D3B4C3}" presName="dummyMaxCanvas" presStyleCnt="0">
        <dgm:presLayoutVars/>
      </dgm:prSet>
      <dgm:spPr/>
    </dgm:pt>
    <dgm:pt modelId="{D5F0D7F6-C6D4-4BC0-BE2E-21DCC02EC164}" type="pres">
      <dgm:prSet presAssocID="{34FF870C-5D9B-4878-9827-A3D8F8D3B4C3}" presName="FiveNodes_1" presStyleLbl="node1" presStyleIdx="0" presStyleCnt="5">
        <dgm:presLayoutVars>
          <dgm:bulletEnabled val="1"/>
        </dgm:presLayoutVars>
      </dgm:prSet>
      <dgm:spPr/>
    </dgm:pt>
    <dgm:pt modelId="{84D4B145-A8EE-4E65-8BA5-B2C1875B8734}" type="pres">
      <dgm:prSet presAssocID="{34FF870C-5D9B-4878-9827-A3D8F8D3B4C3}" presName="FiveNodes_2" presStyleLbl="node1" presStyleIdx="1" presStyleCnt="5">
        <dgm:presLayoutVars>
          <dgm:bulletEnabled val="1"/>
        </dgm:presLayoutVars>
      </dgm:prSet>
      <dgm:spPr/>
    </dgm:pt>
    <dgm:pt modelId="{F89030AB-6E47-42B4-B685-B13302F6AE58}" type="pres">
      <dgm:prSet presAssocID="{34FF870C-5D9B-4878-9827-A3D8F8D3B4C3}" presName="FiveNodes_3" presStyleLbl="node1" presStyleIdx="2" presStyleCnt="5">
        <dgm:presLayoutVars>
          <dgm:bulletEnabled val="1"/>
        </dgm:presLayoutVars>
      </dgm:prSet>
      <dgm:spPr/>
    </dgm:pt>
    <dgm:pt modelId="{A6DD7EC6-EAF1-4A24-8CF3-0875E652C29E}" type="pres">
      <dgm:prSet presAssocID="{34FF870C-5D9B-4878-9827-A3D8F8D3B4C3}" presName="FiveNodes_4" presStyleLbl="node1" presStyleIdx="3" presStyleCnt="5">
        <dgm:presLayoutVars>
          <dgm:bulletEnabled val="1"/>
        </dgm:presLayoutVars>
      </dgm:prSet>
      <dgm:spPr/>
    </dgm:pt>
    <dgm:pt modelId="{338E80DC-91BB-4F19-B935-FF7EAB65711C}" type="pres">
      <dgm:prSet presAssocID="{34FF870C-5D9B-4878-9827-A3D8F8D3B4C3}" presName="FiveNodes_5" presStyleLbl="node1" presStyleIdx="4" presStyleCnt="5">
        <dgm:presLayoutVars>
          <dgm:bulletEnabled val="1"/>
        </dgm:presLayoutVars>
      </dgm:prSet>
      <dgm:spPr/>
    </dgm:pt>
    <dgm:pt modelId="{8AD47133-FDB1-4D4C-BDD1-7D17837F5314}" type="pres">
      <dgm:prSet presAssocID="{34FF870C-5D9B-4878-9827-A3D8F8D3B4C3}" presName="FiveConn_1-2" presStyleLbl="fgAccFollowNode1" presStyleIdx="0" presStyleCnt="4">
        <dgm:presLayoutVars>
          <dgm:bulletEnabled val="1"/>
        </dgm:presLayoutVars>
      </dgm:prSet>
      <dgm:spPr/>
    </dgm:pt>
    <dgm:pt modelId="{DAF42A0F-952A-48EC-A6C1-3A56FE1EC19A}" type="pres">
      <dgm:prSet presAssocID="{34FF870C-5D9B-4878-9827-A3D8F8D3B4C3}" presName="FiveConn_2-3" presStyleLbl="fgAccFollowNode1" presStyleIdx="1" presStyleCnt="4">
        <dgm:presLayoutVars>
          <dgm:bulletEnabled val="1"/>
        </dgm:presLayoutVars>
      </dgm:prSet>
      <dgm:spPr/>
    </dgm:pt>
    <dgm:pt modelId="{BBBF27A7-7164-4AC3-9BF0-326EB6A24155}" type="pres">
      <dgm:prSet presAssocID="{34FF870C-5D9B-4878-9827-A3D8F8D3B4C3}" presName="FiveConn_3-4" presStyleLbl="fgAccFollowNode1" presStyleIdx="2" presStyleCnt="4">
        <dgm:presLayoutVars>
          <dgm:bulletEnabled val="1"/>
        </dgm:presLayoutVars>
      </dgm:prSet>
      <dgm:spPr/>
    </dgm:pt>
    <dgm:pt modelId="{C34291D0-40C7-40D5-A268-124659AE9946}" type="pres">
      <dgm:prSet presAssocID="{34FF870C-5D9B-4878-9827-A3D8F8D3B4C3}" presName="FiveConn_4-5" presStyleLbl="fgAccFollowNode1" presStyleIdx="3" presStyleCnt="4">
        <dgm:presLayoutVars>
          <dgm:bulletEnabled val="1"/>
        </dgm:presLayoutVars>
      </dgm:prSet>
      <dgm:spPr/>
    </dgm:pt>
    <dgm:pt modelId="{70BB25C2-62A5-4B75-AAFE-A7B779D12F63}" type="pres">
      <dgm:prSet presAssocID="{34FF870C-5D9B-4878-9827-A3D8F8D3B4C3}" presName="FiveNodes_1_text" presStyleLbl="node1" presStyleIdx="4" presStyleCnt="5">
        <dgm:presLayoutVars>
          <dgm:bulletEnabled val="1"/>
        </dgm:presLayoutVars>
      </dgm:prSet>
      <dgm:spPr/>
    </dgm:pt>
    <dgm:pt modelId="{B3A1B829-C127-474A-93AA-F9C44DCB558B}" type="pres">
      <dgm:prSet presAssocID="{34FF870C-5D9B-4878-9827-A3D8F8D3B4C3}" presName="FiveNodes_2_text" presStyleLbl="node1" presStyleIdx="4" presStyleCnt="5">
        <dgm:presLayoutVars>
          <dgm:bulletEnabled val="1"/>
        </dgm:presLayoutVars>
      </dgm:prSet>
      <dgm:spPr/>
    </dgm:pt>
    <dgm:pt modelId="{66698423-28D9-434A-A18E-B8B26A103A5C}" type="pres">
      <dgm:prSet presAssocID="{34FF870C-5D9B-4878-9827-A3D8F8D3B4C3}" presName="FiveNodes_3_text" presStyleLbl="node1" presStyleIdx="4" presStyleCnt="5">
        <dgm:presLayoutVars>
          <dgm:bulletEnabled val="1"/>
        </dgm:presLayoutVars>
      </dgm:prSet>
      <dgm:spPr/>
    </dgm:pt>
    <dgm:pt modelId="{7F4E40D8-B9BE-48FE-B7B6-23CDC98E1DAF}" type="pres">
      <dgm:prSet presAssocID="{34FF870C-5D9B-4878-9827-A3D8F8D3B4C3}" presName="FiveNodes_4_text" presStyleLbl="node1" presStyleIdx="4" presStyleCnt="5">
        <dgm:presLayoutVars>
          <dgm:bulletEnabled val="1"/>
        </dgm:presLayoutVars>
      </dgm:prSet>
      <dgm:spPr/>
    </dgm:pt>
    <dgm:pt modelId="{2917C8F6-7BF9-4575-9328-1538DEE119D9}" type="pres">
      <dgm:prSet presAssocID="{34FF870C-5D9B-4878-9827-A3D8F8D3B4C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E248DC0D-04FE-4F7E-A3C0-B5E263B4C672}" type="presOf" srcId="{3F246D40-D65E-4E41-9688-97FCEC6E75C7}" destId="{C34291D0-40C7-40D5-A268-124659AE9946}" srcOrd="0" destOrd="0" presId="urn:microsoft.com/office/officeart/2005/8/layout/vProcess5"/>
    <dgm:cxn modelId="{788B8E0F-3361-4CC3-A977-51C74CE3D594}" type="presOf" srcId="{193252BB-1661-4EF1-B4B4-B609E884D6B5}" destId="{D5F0D7F6-C6D4-4BC0-BE2E-21DCC02EC164}" srcOrd="0" destOrd="0" presId="urn:microsoft.com/office/officeart/2005/8/layout/vProcess5"/>
    <dgm:cxn modelId="{2387FB5B-7011-42C4-BA51-472459AB7126}" type="presOf" srcId="{E151A29B-3A79-496F-A556-DBDB0C6C2D6F}" destId="{7F4E40D8-B9BE-48FE-B7B6-23CDC98E1DAF}" srcOrd="1" destOrd="0" presId="urn:microsoft.com/office/officeart/2005/8/layout/vProcess5"/>
    <dgm:cxn modelId="{760F2F65-2883-4476-AC83-6055E234BD04}" type="presOf" srcId="{A0E3938A-38FD-4C6B-BC76-DCF294EE93DC}" destId="{66698423-28D9-434A-A18E-B8B26A103A5C}" srcOrd="1" destOrd="0" presId="urn:microsoft.com/office/officeart/2005/8/layout/vProcess5"/>
    <dgm:cxn modelId="{6FB3C667-F2D2-4845-B1A8-F8FA98741D9E}" type="presOf" srcId="{193252BB-1661-4EF1-B4B4-B609E884D6B5}" destId="{70BB25C2-62A5-4B75-AAFE-A7B779D12F63}" srcOrd="1" destOrd="0" presId="urn:microsoft.com/office/officeart/2005/8/layout/vProcess5"/>
    <dgm:cxn modelId="{D8B03C4A-C616-4EBA-BEA5-71BCBC54C67E}" type="presOf" srcId="{54292CB0-011E-4706-9294-372AD5816BB9}" destId="{8AD47133-FDB1-4D4C-BDD1-7D17837F5314}" srcOrd="0" destOrd="0" presId="urn:microsoft.com/office/officeart/2005/8/layout/vProcess5"/>
    <dgm:cxn modelId="{4B6BAD55-AAA9-4E67-A83B-4A5AE5977667}" type="presOf" srcId="{FB489039-8D8A-4FC2-9B37-994383FDE902}" destId="{DAF42A0F-952A-48EC-A6C1-3A56FE1EC19A}" srcOrd="0" destOrd="0" presId="urn:microsoft.com/office/officeart/2005/8/layout/vProcess5"/>
    <dgm:cxn modelId="{E8CD1257-2976-4B0B-8310-4343F39E2E0F}" type="presOf" srcId="{E151A29B-3A79-496F-A556-DBDB0C6C2D6F}" destId="{A6DD7EC6-EAF1-4A24-8CF3-0875E652C29E}" srcOrd="0" destOrd="0" presId="urn:microsoft.com/office/officeart/2005/8/layout/vProcess5"/>
    <dgm:cxn modelId="{5299F079-935D-4097-B9AB-235D4B19D6B0}" type="presOf" srcId="{34FF870C-5D9B-4878-9827-A3D8F8D3B4C3}" destId="{2AD04803-20B4-4478-8754-C16535EC1B2F}" srcOrd="0" destOrd="0" presId="urn:microsoft.com/office/officeart/2005/8/layout/vProcess5"/>
    <dgm:cxn modelId="{D020CF90-FBBE-4BB2-B1B3-A0CD0974B30A}" type="presOf" srcId="{1777E161-D0DE-4D31-91FE-E2AD8AAC6AAC}" destId="{B3A1B829-C127-474A-93AA-F9C44DCB558B}" srcOrd="1" destOrd="0" presId="urn:microsoft.com/office/officeart/2005/8/layout/vProcess5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430538A3-2990-4BF3-A478-B06350F0A640}" type="presOf" srcId="{A0E3938A-38FD-4C6B-BC76-DCF294EE93DC}" destId="{F89030AB-6E47-42B4-B685-B13302F6AE58}" srcOrd="0" destOrd="0" presId="urn:microsoft.com/office/officeart/2005/8/layout/vProcess5"/>
    <dgm:cxn modelId="{49DAE7A4-4C0F-4923-809B-AD5CB07ACE1D}" srcId="{34FF870C-5D9B-4878-9827-A3D8F8D3B4C3}" destId="{E151A29B-3A79-496F-A556-DBDB0C6C2D6F}" srcOrd="3" destOrd="0" parTransId="{AD9F426D-06C8-4669-8009-116229EE0850}" sibTransId="{3F246D40-D65E-4E41-9688-97FCEC6E75C7}"/>
    <dgm:cxn modelId="{DE362EB8-47C9-4CD6-9B21-F7F5F448CB31}" type="presOf" srcId="{333E7AB1-4798-4AD9-83E1-FF3AC8DF130C}" destId="{2917C8F6-7BF9-4575-9328-1538DEE119D9}" srcOrd="1" destOrd="0" presId="urn:microsoft.com/office/officeart/2005/8/layout/vProcess5"/>
    <dgm:cxn modelId="{D2733ABD-4B10-4982-963E-7822B077307B}" type="presOf" srcId="{1777E161-D0DE-4D31-91FE-E2AD8AAC6AAC}" destId="{84D4B145-A8EE-4E65-8BA5-B2C1875B8734}" srcOrd="0" destOrd="0" presId="urn:microsoft.com/office/officeart/2005/8/layout/vProcess5"/>
    <dgm:cxn modelId="{045F86EC-083D-47EC-950B-B69F916A70C5}" srcId="{34FF870C-5D9B-4878-9827-A3D8F8D3B4C3}" destId="{333E7AB1-4798-4AD9-83E1-FF3AC8DF130C}" srcOrd="4" destOrd="0" parTransId="{836B631B-EADD-4DC2-9997-EFE3E7C6F0AC}" sibTransId="{7EFA989A-E8BC-44C3-97AB-816451056955}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6F7D91FB-FD85-47F2-AE4C-5DF66FB1F0C4}" type="presOf" srcId="{333E7AB1-4798-4AD9-83E1-FF3AC8DF130C}" destId="{338E80DC-91BB-4F19-B935-FF7EAB65711C}" srcOrd="0" destOrd="0" presId="urn:microsoft.com/office/officeart/2005/8/layout/vProcess5"/>
    <dgm:cxn modelId="{53C48EFC-9318-431F-A12F-7BDF75DA2EF0}" type="presOf" srcId="{7DE219E0-15AA-4B4B-9BED-F21993E27992}" destId="{BBBF27A7-7164-4AC3-9BF0-326EB6A24155}" srcOrd="0" destOrd="0" presId="urn:microsoft.com/office/officeart/2005/8/layout/vProcess5"/>
    <dgm:cxn modelId="{8EF30657-85A7-497D-9E4F-8B4D2B68540F}" type="presParOf" srcId="{2AD04803-20B4-4478-8754-C16535EC1B2F}" destId="{6423C88D-2E89-4C88-8E49-654CA61F2BBB}" srcOrd="0" destOrd="0" presId="urn:microsoft.com/office/officeart/2005/8/layout/vProcess5"/>
    <dgm:cxn modelId="{78F3C65F-601C-40DC-A582-4CAA8CD6FD6E}" type="presParOf" srcId="{2AD04803-20B4-4478-8754-C16535EC1B2F}" destId="{D5F0D7F6-C6D4-4BC0-BE2E-21DCC02EC164}" srcOrd="1" destOrd="0" presId="urn:microsoft.com/office/officeart/2005/8/layout/vProcess5"/>
    <dgm:cxn modelId="{351B7545-1266-4319-A54D-22B392D01F7E}" type="presParOf" srcId="{2AD04803-20B4-4478-8754-C16535EC1B2F}" destId="{84D4B145-A8EE-4E65-8BA5-B2C1875B8734}" srcOrd="2" destOrd="0" presId="urn:microsoft.com/office/officeart/2005/8/layout/vProcess5"/>
    <dgm:cxn modelId="{3F370EDD-D966-471A-AAD3-11D7403E2B31}" type="presParOf" srcId="{2AD04803-20B4-4478-8754-C16535EC1B2F}" destId="{F89030AB-6E47-42B4-B685-B13302F6AE58}" srcOrd="3" destOrd="0" presId="urn:microsoft.com/office/officeart/2005/8/layout/vProcess5"/>
    <dgm:cxn modelId="{DA2650C0-7B60-440C-8B44-A7A17EAA738C}" type="presParOf" srcId="{2AD04803-20B4-4478-8754-C16535EC1B2F}" destId="{A6DD7EC6-EAF1-4A24-8CF3-0875E652C29E}" srcOrd="4" destOrd="0" presId="urn:microsoft.com/office/officeart/2005/8/layout/vProcess5"/>
    <dgm:cxn modelId="{17ED2BBA-2F83-4740-BD25-429C2B043918}" type="presParOf" srcId="{2AD04803-20B4-4478-8754-C16535EC1B2F}" destId="{338E80DC-91BB-4F19-B935-FF7EAB65711C}" srcOrd="5" destOrd="0" presId="urn:microsoft.com/office/officeart/2005/8/layout/vProcess5"/>
    <dgm:cxn modelId="{63A50B32-F904-48F0-9141-6171A7F164D7}" type="presParOf" srcId="{2AD04803-20B4-4478-8754-C16535EC1B2F}" destId="{8AD47133-FDB1-4D4C-BDD1-7D17837F5314}" srcOrd="6" destOrd="0" presId="urn:microsoft.com/office/officeart/2005/8/layout/vProcess5"/>
    <dgm:cxn modelId="{ED309D1B-4592-4EE0-BEE0-604273E70013}" type="presParOf" srcId="{2AD04803-20B4-4478-8754-C16535EC1B2F}" destId="{DAF42A0F-952A-48EC-A6C1-3A56FE1EC19A}" srcOrd="7" destOrd="0" presId="urn:microsoft.com/office/officeart/2005/8/layout/vProcess5"/>
    <dgm:cxn modelId="{42A907A3-A59B-4677-A721-C3A36EFE1181}" type="presParOf" srcId="{2AD04803-20B4-4478-8754-C16535EC1B2F}" destId="{BBBF27A7-7164-4AC3-9BF0-326EB6A24155}" srcOrd="8" destOrd="0" presId="urn:microsoft.com/office/officeart/2005/8/layout/vProcess5"/>
    <dgm:cxn modelId="{97B2D519-272C-4AD3-B281-DF01B104BA42}" type="presParOf" srcId="{2AD04803-20B4-4478-8754-C16535EC1B2F}" destId="{C34291D0-40C7-40D5-A268-124659AE9946}" srcOrd="9" destOrd="0" presId="urn:microsoft.com/office/officeart/2005/8/layout/vProcess5"/>
    <dgm:cxn modelId="{30835C24-D4E6-4AF3-BBFD-C952E31BFE67}" type="presParOf" srcId="{2AD04803-20B4-4478-8754-C16535EC1B2F}" destId="{70BB25C2-62A5-4B75-AAFE-A7B779D12F63}" srcOrd="10" destOrd="0" presId="urn:microsoft.com/office/officeart/2005/8/layout/vProcess5"/>
    <dgm:cxn modelId="{5F185D70-99C6-4CE0-810E-3ADA48FCFF1B}" type="presParOf" srcId="{2AD04803-20B4-4478-8754-C16535EC1B2F}" destId="{B3A1B829-C127-474A-93AA-F9C44DCB558B}" srcOrd="11" destOrd="0" presId="urn:microsoft.com/office/officeart/2005/8/layout/vProcess5"/>
    <dgm:cxn modelId="{41BBCEF5-C269-4CAA-A5E7-A0A859C82FBA}" type="presParOf" srcId="{2AD04803-20B4-4478-8754-C16535EC1B2F}" destId="{66698423-28D9-434A-A18E-B8B26A103A5C}" srcOrd="12" destOrd="0" presId="urn:microsoft.com/office/officeart/2005/8/layout/vProcess5"/>
    <dgm:cxn modelId="{143F5534-502B-47F0-AEB3-0BC8617CBA0A}" type="presParOf" srcId="{2AD04803-20B4-4478-8754-C16535EC1B2F}" destId="{7F4E40D8-B9BE-48FE-B7B6-23CDC98E1DAF}" srcOrd="13" destOrd="0" presId="urn:microsoft.com/office/officeart/2005/8/layout/vProcess5"/>
    <dgm:cxn modelId="{5B664FED-5121-422E-A349-DD28011D18F9}" type="presParOf" srcId="{2AD04803-20B4-4478-8754-C16535EC1B2F}" destId="{2917C8F6-7BF9-4575-9328-1538DEE119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0D7F6-C6D4-4BC0-BE2E-21DCC02EC164}">
      <dsp:nvSpPr>
        <dsp:cNvPr id="0" name=""/>
        <dsp:cNvSpPr/>
      </dsp:nvSpPr>
      <dsp:spPr>
        <a:xfrm>
          <a:off x="0" y="0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Zero</a:t>
          </a:r>
          <a:r>
            <a:rPr lang="de-DE" sz="2700" kern="1200" baseline="0"/>
            <a:t> Crossing rate</a:t>
          </a:r>
          <a:endParaRPr lang="en-US" sz="2700" kern="1200" dirty="0"/>
        </a:p>
      </dsp:txBody>
      <dsp:txXfrm>
        <a:off x="18881" y="18881"/>
        <a:ext cx="6621870" cy="606890"/>
      </dsp:txXfrm>
    </dsp:sp>
    <dsp:sp modelId="{84D4B145-A8EE-4E65-8BA5-B2C1875B8734}">
      <dsp:nvSpPr>
        <dsp:cNvPr id="0" name=""/>
        <dsp:cNvSpPr/>
      </dsp:nvSpPr>
      <dsp:spPr>
        <a:xfrm>
          <a:off x="552069" y="734187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Spectral Centroid </a:t>
          </a:r>
          <a:endParaRPr lang="en-US" sz="2700" kern="1200" dirty="0"/>
        </a:p>
      </dsp:txBody>
      <dsp:txXfrm>
        <a:off x="570950" y="753068"/>
        <a:ext cx="6384069" cy="606890"/>
      </dsp:txXfrm>
    </dsp:sp>
    <dsp:sp modelId="{F89030AB-6E47-42B4-B685-B13302F6AE58}">
      <dsp:nvSpPr>
        <dsp:cNvPr id="0" name=""/>
        <dsp:cNvSpPr/>
      </dsp:nvSpPr>
      <dsp:spPr>
        <a:xfrm>
          <a:off x="1104137" y="1468374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Mel</a:t>
          </a:r>
          <a:r>
            <a:rPr lang="de-DE" sz="2700" kern="1200" dirty="0"/>
            <a:t>-</a:t>
          </a:r>
          <a:r>
            <a:rPr lang="de-DE" sz="2700" kern="1200" dirty="0" err="1"/>
            <a:t>Frequency</a:t>
          </a:r>
          <a:r>
            <a:rPr lang="de-DE" sz="2700" kern="1200" dirty="0"/>
            <a:t> </a:t>
          </a:r>
          <a:r>
            <a:rPr lang="de-DE" sz="2700" kern="1200" dirty="0" err="1"/>
            <a:t>Cepstral</a:t>
          </a:r>
          <a:r>
            <a:rPr lang="de-DE" sz="2700" kern="1200" dirty="0"/>
            <a:t> </a:t>
          </a:r>
          <a:r>
            <a:rPr lang="de-DE" sz="2700" kern="1200" dirty="0" err="1"/>
            <a:t>Coefficients</a:t>
          </a:r>
          <a:endParaRPr lang="en-US" sz="2700" kern="1200" dirty="0"/>
        </a:p>
      </dsp:txBody>
      <dsp:txXfrm>
        <a:off x="1123018" y="1487255"/>
        <a:ext cx="6384069" cy="606889"/>
      </dsp:txXfrm>
    </dsp:sp>
    <dsp:sp modelId="{A6DD7EC6-EAF1-4A24-8CF3-0875E652C29E}">
      <dsp:nvSpPr>
        <dsp:cNvPr id="0" name=""/>
        <dsp:cNvSpPr/>
      </dsp:nvSpPr>
      <dsp:spPr>
        <a:xfrm>
          <a:off x="1656206" y="2202561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Chroma Frequencies </a:t>
          </a:r>
          <a:endParaRPr lang="en-US" sz="2700" kern="1200" dirty="0"/>
        </a:p>
      </dsp:txBody>
      <dsp:txXfrm>
        <a:off x="1675087" y="2221442"/>
        <a:ext cx="6384069" cy="606890"/>
      </dsp:txXfrm>
    </dsp:sp>
    <dsp:sp modelId="{338E80DC-91BB-4F19-B935-FF7EAB65711C}">
      <dsp:nvSpPr>
        <dsp:cNvPr id="0" name=""/>
        <dsp:cNvSpPr/>
      </dsp:nvSpPr>
      <dsp:spPr>
        <a:xfrm>
          <a:off x="2208275" y="2936748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Chords</a:t>
          </a:r>
          <a:endParaRPr lang="en-US" sz="2700" kern="1200"/>
        </a:p>
      </dsp:txBody>
      <dsp:txXfrm>
        <a:off x="2227156" y="2955629"/>
        <a:ext cx="6384069" cy="606889"/>
      </dsp:txXfrm>
    </dsp:sp>
    <dsp:sp modelId="{8AD47133-FDB1-4D4C-BDD1-7D17837F5314}">
      <dsp:nvSpPr>
        <dsp:cNvPr id="0" name=""/>
        <dsp:cNvSpPr/>
      </dsp:nvSpPr>
      <dsp:spPr>
        <a:xfrm>
          <a:off x="6973900" y="470954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068180" y="470954"/>
        <a:ext cx="230463" cy="315315"/>
      </dsp:txXfrm>
    </dsp:sp>
    <dsp:sp modelId="{DAF42A0F-952A-48EC-A6C1-3A56FE1EC19A}">
      <dsp:nvSpPr>
        <dsp:cNvPr id="0" name=""/>
        <dsp:cNvSpPr/>
      </dsp:nvSpPr>
      <dsp:spPr>
        <a:xfrm>
          <a:off x="7525969" y="1205141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620249" y="1205141"/>
        <a:ext cx="230463" cy="315315"/>
      </dsp:txXfrm>
    </dsp:sp>
    <dsp:sp modelId="{BBBF27A7-7164-4AC3-9BF0-326EB6A24155}">
      <dsp:nvSpPr>
        <dsp:cNvPr id="0" name=""/>
        <dsp:cNvSpPr/>
      </dsp:nvSpPr>
      <dsp:spPr>
        <a:xfrm>
          <a:off x="8078038" y="192858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172318" y="1928583"/>
        <a:ext cx="230463" cy="315315"/>
      </dsp:txXfrm>
    </dsp:sp>
    <dsp:sp modelId="{C34291D0-40C7-40D5-A268-124659AE9946}">
      <dsp:nvSpPr>
        <dsp:cNvPr id="0" name=""/>
        <dsp:cNvSpPr/>
      </dsp:nvSpPr>
      <dsp:spPr>
        <a:xfrm>
          <a:off x="8630107" y="266993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724387" y="2669933"/>
        <a:ext cx="230463" cy="315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D415BEE-BB71-4D6C-86A4-BAF03FF47D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Metal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1EB68-BE9E-4A0A-9291-1554DE6020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024BF-C0AA-468D-992B-A5BB3A83D799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11EA5-A09A-4B88-926D-5257002021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F406A-A3CD-48AA-A684-AB65409055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B5E65-DE84-4450-8E8A-E9E3F1609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4219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Metal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A85AA-56F8-48E5-8212-F3ADB2F3A8ED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87295-1ED2-4217-BD5D-EDFC1CC43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1495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Wednesday, July 15,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8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Wednesday, July 15,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Wednesday, July 15,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95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87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1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92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3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5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78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142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Wednesday, July 15,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627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24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54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04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13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1429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024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53342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018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29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4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Wednesday, July 15,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278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674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74508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99725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221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2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Wednesday, July 15,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79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Wednesday, July 15,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Wednesday, July 15,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72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Wednesday, July 15,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3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Wednesday, July 15,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1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Wednesday, July 15,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3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Wednesday, July 15,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6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13" r:id="rId5"/>
    <p:sldLayoutId id="2147483714" r:id="rId6"/>
    <p:sldLayoutId id="2147483719" r:id="rId7"/>
    <p:sldLayoutId id="2147483715" r:id="rId8"/>
    <p:sldLayoutId id="2147483716" r:id="rId9"/>
    <p:sldLayoutId id="2147483717" r:id="rId10"/>
    <p:sldLayoutId id="214748371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8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4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982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usic-genre-classification-with-python-c714d032f0d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musical-genre-classification-with-convolutional-neural-networks-ff04f9601a74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Gandalv/MUGG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2B3C12B-2773-45CA-9CC0-28BE1D1CE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5972" r="19870"/>
          <a:stretch/>
        </p:blipFill>
        <p:spPr>
          <a:xfrm>
            <a:off x="20" y="10"/>
            <a:ext cx="6089884" cy="6857990"/>
          </a:xfrm>
          <a:prstGeom prst="rect">
            <a:avLst/>
          </a:prstGeom>
        </p:spPr>
      </p:pic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21411" r="23006"/>
          <a:stretch/>
        </p:blipFill>
        <p:spPr>
          <a:xfrm>
            <a:off x="6092952" y="10"/>
            <a:ext cx="609904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sz="8000" dirty="0">
                <a:solidFill>
                  <a:srgbClr val="FFFFFF"/>
                </a:solidFill>
              </a:rPr>
              <a:t>M.U.G.G.E. </a:t>
            </a:r>
            <a:br>
              <a:rPr lang="de-DE" dirty="0">
                <a:solidFill>
                  <a:srgbClr val="FFFFFF"/>
                </a:solidFill>
              </a:rPr>
            </a:br>
            <a:r>
              <a:rPr lang="de-DE" sz="3600" dirty="0" err="1">
                <a:solidFill>
                  <a:srgbClr val="FFFFFF"/>
                </a:solidFill>
              </a:rPr>
              <a:t>Mostly</a:t>
            </a:r>
            <a:r>
              <a:rPr lang="de-DE" sz="3600" dirty="0">
                <a:solidFill>
                  <a:srgbClr val="FFFFFF"/>
                </a:solidFill>
              </a:rPr>
              <a:t> </a:t>
            </a:r>
            <a:r>
              <a:rPr lang="de-DE" sz="3600" dirty="0" err="1">
                <a:solidFill>
                  <a:srgbClr val="FFFFFF"/>
                </a:solidFill>
              </a:rPr>
              <a:t>Unfinished</a:t>
            </a:r>
            <a:r>
              <a:rPr lang="de-DE" sz="3600" dirty="0">
                <a:solidFill>
                  <a:srgbClr val="FFFFFF"/>
                </a:solidFill>
              </a:rPr>
              <a:t> Genre </a:t>
            </a:r>
            <a:r>
              <a:rPr lang="de-DE" sz="3600" dirty="0" err="1">
                <a:solidFill>
                  <a:srgbClr val="FFFFFF"/>
                </a:solidFill>
              </a:rPr>
              <a:t>Grading</a:t>
            </a:r>
            <a:r>
              <a:rPr lang="de-DE" sz="3600" dirty="0">
                <a:solidFill>
                  <a:srgbClr val="FFFFFF"/>
                </a:solidFill>
              </a:rPr>
              <a:t> Engine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rgbClr val="FFFFFF"/>
                </a:solidFill>
              </a:rPr>
              <a:t>As a </a:t>
            </a:r>
            <a:r>
              <a:rPr lang="de-DE" dirty="0" err="1">
                <a:solidFill>
                  <a:srgbClr val="FFFFFF"/>
                </a:solidFill>
              </a:rPr>
              <a:t>project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class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Machine</a:t>
            </a:r>
            <a:r>
              <a:rPr lang="de-DE" dirty="0">
                <a:solidFill>
                  <a:srgbClr val="FFFFFF"/>
                </a:solidFill>
              </a:rPr>
              <a:t> Learning at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University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Hamburg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704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2BCA19C-1550-4853-A8C0-74F37263C23F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MFCC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A06345F-E7E6-4AA1-B8C6-EF54CEBB0B62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Small </a:t>
            </a:r>
            <a:r>
              <a:rPr lang="de-DE" dirty="0" err="1">
                <a:solidFill>
                  <a:schemeClr val="bg1"/>
                </a:solidFill>
              </a:rPr>
              <a:t>set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features</a:t>
            </a:r>
            <a:r>
              <a:rPr lang="de-DE" dirty="0">
                <a:solidFill>
                  <a:schemeClr val="bg1"/>
                </a:solidFill>
              </a:rPr>
              <a:t> (20 in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case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Describe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overall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shape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spectral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envelope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Human </a:t>
            </a:r>
            <a:r>
              <a:rPr lang="de-DE" dirty="0" err="1">
                <a:solidFill>
                  <a:schemeClr val="bg1"/>
                </a:solidFill>
              </a:rPr>
              <a:t>perception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speech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sound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linear </a:t>
            </a:r>
            <a:r>
              <a:rPr lang="de-DE" dirty="0" err="1">
                <a:solidFill>
                  <a:schemeClr val="bg1"/>
                </a:solidFill>
              </a:rPr>
              <a:t>until</a:t>
            </a:r>
            <a:r>
              <a:rPr lang="de-DE" dirty="0">
                <a:solidFill>
                  <a:schemeClr val="bg1"/>
                </a:solidFill>
              </a:rPr>
              <a:t> 1000 Hz Range(100-3200 Hz) and </a:t>
            </a:r>
            <a:r>
              <a:rPr lang="de-DE" dirty="0" err="1">
                <a:solidFill>
                  <a:schemeClr val="bg1"/>
                </a:solidFill>
              </a:rPr>
              <a:t>logarithmic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threre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Cepstrum</a:t>
            </a:r>
            <a:r>
              <a:rPr lang="de-DE" dirty="0">
                <a:solidFill>
                  <a:schemeClr val="bg1"/>
                </a:solidFill>
              </a:rPr>
              <a:t> = ST(</a:t>
            </a:r>
            <a:r>
              <a:rPr lang="de-DE" dirty="0" err="1">
                <a:solidFill>
                  <a:schemeClr val="bg1"/>
                </a:solidFill>
              </a:rPr>
              <a:t>add</a:t>
            </a:r>
            <a:r>
              <a:rPr lang="de-DE" dirty="0">
                <a:solidFill>
                  <a:schemeClr val="bg1"/>
                </a:solidFill>
              </a:rPr>
              <a:t> in) Fourier Transform (</a:t>
            </a:r>
            <a:r>
              <a:rPr lang="de-DE" dirty="0" err="1">
                <a:solidFill>
                  <a:schemeClr val="bg1"/>
                </a:solidFill>
              </a:rPr>
              <a:t>logarithmic</a:t>
            </a:r>
            <a:r>
              <a:rPr lang="de-DE" dirty="0">
                <a:solidFill>
                  <a:schemeClr val="bg1"/>
                </a:solidFill>
              </a:rPr>
              <a:t> ( Fourier Transform (Sound)))</a:t>
            </a:r>
          </a:p>
        </p:txBody>
      </p:sp>
    </p:spTree>
    <p:extLst>
      <p:ext uri="{BB962C8B-B14F-4D97-AF65-F5344CB8AC3E}">
        <p14:creationId xmlns:p14="http://schemas.microsoft.com/office/powerpoint/2010/main" val="19338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519079F-E044-45FA-928A-3004BEA611A3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Chroma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E8DE03C-A15B-4264-A50C-E7E2003809F4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ECB2333-8401-4496-8E02-296FAA2308E6}"/>
              </a:ext>
            </a:extLst>
          </p:cNvPr>
          <p:cNvSpPr/>
          <p:nvPr/>
        </p:nvSpPr>
        <p:spPr>
          <a:xfrm>
            <a:off x="531302" y="1922085"/>
            <a:ext cx="10626056" cy="211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Test 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9554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9978EB5-7F7F-487B-B630-FD96067D35A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Chord</a:t>
            </a:r>
            <a:r>
              <a:rPr lang="de-DE" dirty="0">
                <a:solidFill>
                  <a:schemeClr val="bg1"/>
                </a:solidFill>
              </a:rPr>
              <a:t> Feature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51E6D9B-5654-4E27-B79B-F3B0B9368BBB}"/>
              </a:ext>
            </a:extLst>
          </p:cNvPr>
          <p:cNvSpPr/>
          <p:nvPr/>
        </p:nvSpPr>
        <p:spPr>
          <a:xfrm>
            <a:off x="340572" y="1526796"/>
            <a:ext cx="11043288" cy="487400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3784600"/>
            <a:ext cx="10543031" cy="224740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Taking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Chromagramm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extract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Pitch Class Profile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Calculate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Transition Matrix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Train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Neural</a:t>
            </a:r>
            <a:r>
              <a:rPr lang="de-DE" dirty="0">
                <a:solidFill>
                  <a:schemeClr val="bg1"/>
                </a:solidFill>
              </a:rPr>
              <a:t> Network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8E626C5-4A25-4EDF-91E2-60239E11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12" y="1690688"/>
            <a:ext cx="8444476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09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D061BD9-C860-4C52-8372-05874E728182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6C6713-4964-48C5-85F2-B47D2CE3DDAF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LogisticRegression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RandomForests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SupportVectorMachine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Multi-Layer-</a:t>
            </a:r>
            <a:r>
              <a:rPr lang="de-DE" b="1" dirty="0" err="1">
                <a:solidFill>
                  <a:schemeClr val="bg1"/>
                </a:solidFill>
              </a:rPr>
              <a:t>Perceptron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7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8913E7C-56E3-4396-B440-4991FB8377A1}"/>
              </a:ext>
            </a:extLst>
          </p:cNvPr>
          <p:cNvSpPr/>
          <p:nvPr/>
        </p:nvSpPr>
        <p:spPr>
          <a:xfrm>
            <a:off x="340572" y="457201"/>
            <a:ext cx="9734606" cy="116187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Model </a:t>
            </a:r>
            <a:r>
              <a:rPr lang="de-DE" dirty="0" err="1">
                <a:solidFill>
                  <a:schemeClr val="bg1"/>
                </a:solidFill>
              </a:rPr>
              <a:t>Selection</a:t>
            </a:r>
            <a:r>
              <a:rPr lang="de-DE" dirty="0">
                <a:solidFill>
                  <a:schemeClr val="bg1"/>
                </a:solidFill>
              </a:rPr>
              <a:t>: Multi-Layer-</a:t>
            </a:r>
            <a:r>
              <a:rPr lang="de-DE" dirty="0" err="1">
                <a:solidFill>
                  <a:schemeClr val="bg1"/>
                </a:solidFill>
              </a:rPr>
              <a:t>Perceptron</a:t>
            </a:r>
            <a:r>
              <a:rPr lang="de-DE" dirty="0">
                <a:solidFill>
                  <a:schemeClr val="bg1"/>
                </a:solidFill>
              </a:rPr>
              <a:t> (MLP)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DBDB92F-5B40-48A0-A36B-88F29195F35C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Parameter </a:t>
            </a:r>
            <a:r>
              <a:rPr lang="de-DE" dirty="0" err="1">
                <a:solidFill>
                  <a:schemeClr val="bg1"/>
                </a:solidFill>
              </a:rPr>
              <a:t>grid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 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hidden_layer_sizes</a:t>
            </a:r>
            <a:r>
              <a:rPr lang="de-DE" sz="2000" dirty="0">
                <a:solidFill>
                  <a:schemeClr val="bg1"/>
                </a:solidFill>
              </a:rPr>
              <a:t>: (100) , (100,50) and (50,50,50)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activation</a:t>
            </a:r>
            <a:r>
              <a:rPr lang="de-DE" sz="2000" dirty="0">
                <a:solidFill>
                  <a:schemeClr val="bg1"/>
                </a:solidFill>
              </a:rPr>
              <a:t>: ‘</a:t>
            </a:r>
            <a:r>
              <a:rPr lang="de-DE" sz="2000" dirty="0" err="1">
                <a:solidFill>
                  <a:schemeClr val="bg1"/>
                </a:solidFill>
              </a:rPr>
              <a:t>relu</a:t>
            </a:r>
            <a:r>
              <a:rPr lang="de-DE" sz="2000" dirty="0">
                <a:solidFill>
                  <a:schemeClr val="bg1"/>
                </a:solidFill>
              </a:rPr>
              <a:t>‘ and ‘</a:t>
            </a:r>
            <a:r>
              <a:rPr lang="de-DE" sz="2000" dirty="0" err="1">
                <a:solidFill>
                  <a:schemeClr val="bg1"/>
                </a:solidFill>
              </a:rPr>
              <a:t>logistic</a:t>
            </a:r>
            <a:r>
              <a:rPr lang="de-DE" sz="2000" dirty="0">
                <a:solidFill>
                  <a:schemeClr val="bg1"/>
                </a:solidFill>
              </a:rPr>
              <a:t>‘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solver</a:t>
            </a:r>
            <a:r>
              <a:rPr lang="de-DE" sz="2000" dirty="0">
                <a:solidFill>
                  <a:schemeClr val="bg1"/>
                </a:solidFill>
              </a:rPr>
              <a:t>: </a:t>
            </a:r>
            <a:r>
              <a:rPr lang="en-US" sz="2000" dirty="0">
                <a:solidFill>
                  <a:schemeClr val="bg1"/>
                </a:solidFill>
              </a:rPr>
              <a:t>‘</a:t>
            </a:r>
            <a:r>
              <a:rPr lang="en-US" sz="2000" dirty="0" err="1">
                <a:solidFill>
                  <a:schemeClr val="bg1"/>
                </a:solidFill>
              </a:rPr>
              <a:t>lbfgs</a:t>
            </a:r>
            <a:r>
              <a:rPr lang="en-US" sz="2000" dirty="0">
                <a:solidFill>
                  <a:schemeClr val="bg1"/>
                </a:solidFill>
              </a:rPr>
              <a:t>’ (quasi-Newton optimizer) and ’</a:t>
            </a:r>
            <a:r>
              <a:rPr lang="en-US" sz="2000" dirty="0" err="1">
                <a:solidFill>
                  <a:schemeClr val="bg1"/>
                </a:solidFill>
              </a:rPr>
              <a:t>adam</a:t>
            </a:r>
            <a:r>
              <a:rPr lang="en-US" sz="2000" dirty="0">
                <a:solidFill>
                  <a:schemeClr val="bg1"/>
                </a:solidFill>
              </a:rPr>
              <a:t>’ (based on stochastic gradient descent)</a:t>
            </a:r>
            <a:endParaRPr lang="de-DE" sz="2000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alpha</a:t>
            </a:r>
            <a:r>
              <a:rPr lang="de-DE" sz="2000" dirty="0">
                <a:solidFill>
                  <a:schemeClr val="bg1"/>
                </a:solidFill>
              </a:rPr>
              <a:t>: 0.0001 and 0.01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learning_rate</a:t>
            </a:r>
            <a:r>
              <a:rPr lang="de-DE" sz="2000" dirty="0">
                <a:solidFill>
                  <a:schemeClr val="bg1"/>
                </a:solidFill>
              </a:rPr>
              <a:t>: ‘</a:t>
            </a:r>
            <a:r>
              <a:rPr lang="de-DE" sz="2000" dirty="0" err="1">
                <a:solidFill>
                  <a:schemeClr val="bg1"/>
                </a:solidFill>
              </a:rPr>
              <a:t>constant</a:t>
            </a:r>
            <a:r>
              <a:rPr lang="de-DE" sz="2000" dirty="0">
                <a:solidFill>
                  <a:schemeClr val="bg1"/>
                </a:solidFill>
              </a:rPr>
              <a:t>‘, ‘</a:t>
            </a:r>
            <a:r>
              <a:rPr lang="en-US" sz="2000" dirty="0" err="1">
                <a:solidFill>
                  <a:schemeClr val="bg1"/>
                </a:solidFill>
              </a:rPr>
              <a:t>invscaling</a:t>
            </a:r>
            <a:r>
              <a:rPr lang="en-US" sz="2000" dirty="0">
                <a:solidFill>
                  <a:schemeClr val="bg1"/>
                </a:solidFill>
              </a:rPr>
              <a:t>’ and ‘adaptive’</a:t>
            </a:r>
            <a:endParaRPr lang="de-DE" sz="2000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max_iter</a:t>
            </a:r>
            <a:r>
              <a:rPr lang="de-DE" sz="2000" dirty="0">
                <a:solidFill>
                  <a:schemeClr val="bg1"/>
                </a:solidFill>
              </a:rPr>
              <a:t>: 250, 500 and 750</a:t>
            </a:r>
          </a:p>
          <a:p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028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700" dirty="0">
                <a:solidFill>
                  <a:schemeClr val="bg1"/>
                </a:solidFill>
              </a:rPr>
              <a:t>Model </a:t>
            </a:r>
            <a:r>
              <a:rPr lang="de-DE" sz="4700" dirty="0" err="1">
                <a:solidFill>
                  <a:schemeClr val="bg1"/>
                </a:solidFill>
              </a:rPr>
              <a:t>Selection</a:t>
            </a:r>
            <a:r>
              <a:rPr lang="de-DE" sz="4700" dirty="0">
                <a:solidFill>
                  <a:schemeClr val="bg1"/>
                </a:solidFill>
              </a:rPr>
              <a:t>: Multi-Layer-</a:t>
            </a:r>
            <a:r>
              <a:rPr lang="de-DE" sz="4700" dirty="0" err="1">
                <a:solidFill>
                  <a:schemeClr val="bg1"/>
                </a:solidFill>
              </a:rPr>
              <a:t>Percepton</a:t>
            </a:r>
            <a:r>
              <a:rPr lang="de-DE" sz="4700" dirty="0">
                <a:solidFill>
                  <a:schemeClr val="bg1"/>
                </a:solidFill>
              </a:rPr>
              <a:t> (MLP) 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cross-validated grid-search over this parameter grid (with </a:t>
            </a:r>
            <a:r>
              <a:rPr lang="en-US" dirty="0" err="1">
                <a:solidFill>
                  <a:schemeClr val="bg1"/>
                </a:solidFill>
              </a:rPr>
              <a:t>GridSearchCV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Kfold</a:t>
            </a:r>
            <a:r>
              <a:rPr lang="en-US" dirty="0">
                <a:solidFill>
                  <a:schemeClr val="bg1"/>
                </a:solidFill>
              </a:rPr>
              <a:t>) yielded: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452FED3E-70E6-483B-92E5-A45920ABC3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0820245"/>
              </p:ext>
            </p:extLst>
          </p:nvPr>
        </p:nvGraphicFramePr>
        <p:xfrm>
          <a:off x="581025" y="2713355"/>
          <a:ext cx="11029949" cy="3779520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906846">
                  <a:extLst>
                    <a:ext uri="{9D8B030D-6E8A-4147-A177-3AD203B41FA5}">
                      <a16:colId xmlns:a16="http://schemas.microsoft.com/office/drawing/2014/main" val="1322115446"/>
                    </a:ext>
                  </a:extLst>
                </a:gridCol>
                <a:gridCol w="906846">
                  <a:extLst>
                    <a:ext uri="{9D8B030D-6E8A-4147-A177-3AD203B41FA5}">
                      <a16:colId xmlns:a16="http://schemas.microsoft.com/office/drawing/2014/main" val="4002351065"/>
                    </a:ext>
                  </a:extLst>
                </a:gridCol>
                <a:gridCol w="1132948">
                  <a:extLst>
                    <a:ext uri="{9D8B030D-6E8A-4147-A177-3AD203B41FA5}">
                      <a16:colId xmlns:a16="http://schemas.microsoft.com/office/drawing/2014/main" val="1787229583"/>
                    </a:ext>
                  </a:extLst>
                </a:gridCol>
                <a:gridCol w="1327330">
                  <a:extLst>
                    <a:ext uri="{9D8B030D-6E8A-4147-A177-3AD203B41FA5}">
                      <a16:colId xmlns:a16="http://schemas.microsoft.com/office/drawing/2014/main" val="2741697927"/>
                    </a:ext>
                  </a:extLst>
                </a:gridCol>
                <a:gridCol w="1694427">
                  <a:extLst>
                    <a:ext uri="{9D8B030D-6E8A-4147-A177-3AD203B41FA5}">
                      <a16:colId xmlns:a16="http://schemas.microsoft.com/office/drawing/2014/main" val="583169137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1498763533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4043951834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138020765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57942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Scaler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Hidden_layer_size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Activation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Solver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Alpha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Learning_rate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Max_iter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Score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9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All features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(100,50)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Logistic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adam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0.0001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Adaptive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250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53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All except chords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85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Chroma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13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Spec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797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Zero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0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Mfcc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2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Chords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96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7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717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807EFC-6B89-48C8-97B3-CF35F5F7D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92C6992-1467-435B-8423-41AE9DA6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91691AD-5154-4D8D-978B-31CE9724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82" y="1117378"/>
            <a:ext cx="9547111" cy="478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69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3298BF4-768F-4D20-9041-0FB19D1FE6DE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Evaluation</a:t>
            </a:r>
          </a:p>
        </p:txBody>
      </p:sp>
      <p:pic>
        <p:nvPicPr>
          <p:cNvPr id="7" name="Inhaltsplatzhalter 5" descr="Ein Bild, das Briefpapier, Bleistift enthält.&#10;&#10;Automatisch generierte Beschreibung">
            <a:extLst>
              <a:ext uri="{FF2B5EF4-FFF2-40B4-BE49-F238E27FC236}">
                <a16:creationId xmlns:a16="http://schemas.microsoft.com/office/drawing/2014/main" id="{FE85C57F-481E-4B31-A32C-0E82670D5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1" y="1654418"/>
            <a:ext cx="9869558" cy="4950200"/>
          </a:xfrm>
        </p:spPr>
      </p:pic>
    </p:spTree>
    <p:extLst>
      <p:ext uri="{BB962C8B-B14F-4D97-AF65-F5344CB8AC3E}">
        <p14:creationId xmlns:p14="http://schemas.microsoft.com/office/powerpoint/2010/main" val="1658390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A9CE116-4EB6-4E35-A3B4-E4969084001E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 err="1">
                <a:solidFill>
                  <a:schemeClr val="bg1"/>
                </a:solidFill>
              </a:rPr>
              <a:t>Confusion</a:t>
            </a:r>
            <a:r>
              <a:rPr lang="de-DE" sz="4200" dirty="0">
                <a:solidFill>
                  <a:schemeClr val="bg1"/>
                </a:solidFill>
              </a:rPr>
              <a:t> Matrices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4609685-54F2-43ED-BA46-6378F1996AF7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8ADE4CF-CDC7-4E8E-9104-36F8E27E59A9}"/>
              </a:ext>
            </a:extLst>
          </p:cNvPr>
          <p:cNvSpPr/>
          <p:nvPr/>
        </p:nvSpPr>
        <p:spPr>
          <a:xfrm>
            <a:off x="531302" y="1922085"/>
            <a:ext cx="10626056" cy="211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Test 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4056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B9CFF03-9739-458B-A456-77EFDBC0743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Florians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731777B-24BB-4188-AD96-4D489F20C136}"/>
              </a:ext>
            </a:extLst>
          </p:cNvPr>
          <p:cNvSpPr/>
          <p:nvPr/>
        </p:nvSpPr>
        <p:spPr>
          <a:xfrm>
            <a:off x="323794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7130352-AA76-4929-9C6F-25B33E221C9D}"/>
              </a:ext>
            </a:extLst>
          </p:cNvPr>
          <p:cNvSpPr/>
          <p:nvPr/>
        </p:nvSpPr>
        <p:spPr>
          <a:xfrm>
            <a:off x="531302" y="1922085"/>
            <a:ext cx="10626056" cy="211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Test 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4487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E148009-8E3A-41D5-A35D-26E82E02CE99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560F7FA-5D78-460C-B63B-DFD8757ADC1D}"/>
              </a:ext>
            </a:extLst>
          </p:cNvPr>
          <p:cNvSpPr/>
          <p:nvPr/>
        </p:nvSpPr>
        <p:spPr>
          <a:xfrm>
            <a:off x="420624" y="1825625"/>
            <a:ext cx="11198128" cy="460950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1198127" cy="4609509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Build</a:t>
            </a:r>
            <a:r>
              <a:rPr lang="de-DE" dirty="0">
                <a:solidFill>
                  <a:schemeClr val="bg1"/>
                </a:solidFill>
              </a:rPr>
              <a:t> a high </a:t>
            </a:r>
            <a:r>
              <a:rPr lang="de-DE" dirty="0" err="1">
                <a:solidFill>
                  <a:schemeClr val="bg1"/>
                </a:solidFill>
              </a:rPr>
              <a:t>performance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basic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learners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Accuracy</a:t>
            </a:r>
            <a:r>
              <a:rPr lang="de-DE" dirty="0">
                <a:solidFill>
                  <a:schemeClr val="bg1"/>
                </a:solidFill>
              </a:rPr>
              <a:t> 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given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balanced</a:t>
            </a:r>
            <a:r>
              <a:rPr lang="de-DE" dirty="0">
                <a:solidFill>
                  <a:schemeClr val="bg1"/>
                </a:solidFill>
              </a:rPr>
              <a:t> medium </a:t>
            </a:r>
            <a:r>
              <a:rPr lang="de-DE" dirty="0" err="1">
                <a:solidFill>
                  <a:schemeClr val="bg1"/>
                </a:solidFill>
              </a:rPr>
              <a:t>size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dataset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while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classifying</a:t>
            </a:r>
            <a:r>
              <a:rPr lang="de-DE" dirty="0">
                <a:solidFill>
                  <a:schemeClr val="bg1"/>
                </a:solidFill>
              </a:rPr>
              <a:t> 10 </a:t>
            </a:r>
            <a:r>
              <a:rPr lang="de-DE" dirty="0" err="1">
                <a:solidFill>
                  <a:schemeClr val="bg1"/>
                </a:solidFill>
              </a:rPr>
              <a:t>genres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Investigate</a:t>
            </a:r>
            <a:r>
              <a:rPr lang="de-DE" dirty="0">
                <a:solidFill>
                  <a:schemeClr val="bg1"/>
                </a:solidFill>
              </a:rPr>
              <a:t> different </a:t>
            </a:r>
            <a:r>
              <a:rPr lang="de-DE" dirty="0" err="1">
                <a:solidFill>
                  <a:schemeClr val="bg1"/>
                </a:solidFill>
              </a:rPr>
              <a:t>classifiers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finding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efficient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classifying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genres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de-DE" dirty="0">
                <a:solidFill>
                  <a:schemeClr val="bg1"/>
                </a:solidFill>
              </a:rPr>
              <a:t>   </a:t>
            </a:r>
          </a:p>
          <a:p>
            <a:pPr>
              <a:buClr>
                <a:schemeClr val="bg1"/>
              </a:buClr>
            </a:pPr>
            <a:r>
              <a:rPr lang="de-DE" dirty="0">
                <a:solidFill>
                  <a:schemeClr val="bg1"/>
                </a:solidFill>
              </a:rPr>
              <a:t>High </a:t>
            </a:r>
            <a:r>
              <a:rPr lang="de-DE" dirty="0" err="1">
                <a:solidFill>
                  <a:schemeClr val="bg1"/>
                </a:solidFill>
              </a:rPr>
              <a:t>performance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predictions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recording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>
              <a:buClr>
                <a:schemeClr val="bg1"/>
              </a:buClr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Build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capable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efficient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predictions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given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>
              <a:buClr>
                <a:schemeClr val="bg1"/>
              </a:buClr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047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2C78F0A-3F49-444C-994D-E1C4A7F6C182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8225C44-6346-41B6-B837-C19CBF8F8BCD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Job: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costum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classified</a:t>
            </a:r>
            <a:r>
              <a:rPr lang="de-DE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arrange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accessible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feature- and 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boxes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Approach: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team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needs</a:t>
            </a:r>
            <a:r>
              <a:rPr lang="de-DE" dirty="0">
                <a:solidFill>
                  <a:schemeClr val="bg1"/>
                </a:solidFill>
              </a:rPr>
              <a:t> 1-D </a:t>
            </a:r>
            <a:r>
              <a:rPr lang="de-DE" dirty="0" err="1">
                <a:solidFill>
                  <a:schemeClr val="bg1"/>
                </a:solidFill>
              </a:rPr>
              <a:t>numpy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arrays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audio-samples, due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Librosa-specification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therefore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develop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routine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read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record</a:t>
            </a:r>
            <a:r>
              <a:rPr lang="de-DE" dirty="0">
                <a:solidFill>
                  <a:schemeClr val="bg1"/>
                </a:solidFill>
              </a:rPr>
              <a:t> audio-files and </a:t>
            </a:r>
            <a:r>
              <a:rPr lang="de-DE" dirty="0" err="1">
                <a:solidFill>
                  <a:schemeClr val="bg1"/>
                </a:solidFill>
              </a:rPr>
              <a:t>convert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required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numpy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arrays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libraries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de-DE" dirty="0" err="1">
                <a:solidFill>
                  <a:schemeClr val="bg1"/>
                </a:solidFill>
              </a:rPr>
              <a:t>pydub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requires</a:t>
            </a:r>
            <a:r>
              <a:rPr lang="de-DE" dirty="0">
                <a:solidFill>
                  <a:schemeClr val="bg1"/>
                </a:solidFill>
              </a:rPr>
              <a:t>: FFMPEG), </a:t>
            </a:r>
            <a:r>
              <a:rPr lang="de-DE" dirty="0" err="1">
                <a:solidFill>
                  <a:schemeClr val="bg1"/>
                </a:solidFill>
              </a:rPr>
              <a:t>sounddevice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604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B06EF54-AA0B-4AB6-B660-DB117D1E149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4880949" cy="41277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BEDEB8-C728-4065-82F8-47B1A8F8AE85}"/>
              </a:ext>
            </a:extLst>
          </p:cNvPr>
          <p:cNvSpPr/>
          <p:nvPr/>
        </p:nvSpPr>
        <p:spPr>
          <a:xfrm>
            <a:off x="340572" y="1690688"/>
            <a:ext cx="11750814" cy="483209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84A131-3B0D-4AC4-8829-25081C6FFB80}"/>
              </a:ext>
            </a:extLst>
          </p:cNvPr>
          <p:cNvSpPr txBox="1"/>
          <p:nvPr/>
        </p:nvSpPr>
        <p:spPr>
          <a:xfrm>
            <a:off x="729575" y="1935804"/>
            <a:ext cx="2918298" cy="5350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>
                <a:solidFill>
                  <a:schemeClr val="bg1"/>
                </a:solidFill>
              </a:rPr>
              <a:t>Read &amp; </a:t>
            </a: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Files: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: File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master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reads</a:t>
            </a:r>
            <a:r>
              <a:rPr lang="de-DE" sz="2400" dirty="0">
                <a:solidFill>
                  <a:schemeClr val="bg1"/>
                </a:solidFill>
              </a:rPr>
              <a:t> and </a:t>
            </a:r>
            <a:r>
              <a:rPr lang="de-DE" sz="2400" dirty="0" err="1">
                <a:solidFill>
                  <a:schemeClr val="bg1"/>
                </a:solidFill>
              </a:rPr>
              <a:t>delegates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appropriate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functions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decided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WAV and MP3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use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dictionary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make</a:t>
            </a:r>
            <a:r>
              <a:rPr lang="de-DE" sz="2400" dirty="0">
                <a:solidFill>
                  <a:schemeClr val="bg1"/>
                </a:solidFill>
              </a:rPr>
              <a:t> code </a:t>
            </a:r>
            <a:r>
              <a:rPr lang="de-DE" sz="2400" dirty="0" err="1">
                <a:solidFill>
                  <a:schemeClr val="bg1"/>
                </a:solidFill>
              </a:rPr>
              <a:t>easily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extendable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000" dirty="0"/>
          </a:p>
        </p:txBody>
      </p:sp>
      <p:pic>
        <p:nvPicPr>
          <p:cNvPr id="10" name="Grafik 9" descr="Ein Bild, das Bildschirm, Tisch, computer, Raum enthält.&#10;&#10;Automatisch generierte Beschreibung">
            <a:extLst>
              <a:ext uri="{FF2B5EF4-FFF2-40B4-BE49-F238E27FC236}">
                <a16:creationId xmlns:a16="http://schemas.microsoft.com/office/drawing/2014/main" id="{B19375FC-D77D-47BB-A9FA-ADCE11B4B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17" y="2270166"/>
            <a:ext cx="8167769" cy="34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20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537E55C-CDBF-4587-AB7B-B3AE78CF554A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A58FA4A-CA66-4A31-9A07-DF67E02903BD}"/>
              </a:ext>
            </a:extLst>
          </p:cNvPr>
          <p:cNvSpPr/>
          <p:nvPr/>
        </p:nvSpPr>
        <p:spPr>
          <a:xfrm>
            <a:off x="340571" y="1595979"/>
            <a:ext cx="11722797" cy="480482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Bildschirm, Tisch, Telefon enthält.&#10;&#10;Automatisch generierte Beschreibung">
            <a:extLst>
              <a:ext uri="{FF2B5EF4-FFF2-40B4-BE49-F238E27FC236}">
                <a16:creationId xmlns:a16="http://schemas.microsoft.com/office/drawing/2014/main" id="{1F7613AC-72E0-4EA3-BB35-8EA36876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876" y="1690689"/>
            <a:ext cx="6991183" cy="392217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A075930-2132-43FD-ABCF-858113DDC37C}"/>
              </a:ext>
            </a:extLst>
          </p:cNvPr>
          <p:cNvSpPr txBox="1"/>
          <p:nvPr/>
        </p:nvSpPr>
        <p:spPr>
          <a:xfrm>
            <a:off x="781174" y="1780161"/>
            <a:ext cx="3852153" cy="530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file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file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only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take</a:t>
            </a:r>
            <a:r>
              <a:rPr lang="de-DE" sz="2400" dirty="0">
                <a:solidFill>
                  <a:schemeClr val="bg1"/>
                </a:solidFill>
              </a:rPr>
              <a:t> 30 </a:t>
            </a:r>
            <a:r>
              <a:rPr lang="de-DE" sz="2400" dirty="0" err="1">
                <a:solidFill>
                  <a:schemeClr val="bg1"/>
                </a:solidFill>
              </a:rPr>
              <a:t>seconds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audio</a:t>
            </a:r>
            <a:r>
              <a:rPr lang="de-DE" sz="2400" dirty="0">
                <a:solidFill>
                  <a:schemeClr val="bg1"/>
                </a:solidFill>
              </a:rPr>
              <a:t> , </a:t>
            </a:r>
            <a:r>
              <a:rPr lang="de-DE" sz="2400" dirty="0" err="1">
                <a:solidFill>
                  <a:schemeClr val="bg1"/>
                </a:solidFill>
              </a:rPr>
              <a:t>needed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classifyer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each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channel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has</a:t>
            </a:r>
            <a:r>
              <a:rPr lang="de-DE" sz="2400" dirty="0">
                <a:solidFill>
                  <a:schemeClr val="bg1"/>
                </a:solidFill>
              </a:rPr>
              <a:t> an </a:t>
            </a:r>
            <a:r>
              <a:rPr lang="de-DE" sz="2400" dirty="0" err="1">
                <a:solidFill>
                  <a:schemeClr val="bg1"/>
                </a:solidFill>
              </a:rPr>
              <a:t>independent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audio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signal</a:t>
            </a:r>
            <a:r>
              <a:rPr lang="de-DE" sz="2400" dirty="0">
                <a:solidFill>
                  <a:schemeClr val="bg1"/>
                </a:solidFill>
              </a:rPr>
              <a:t>, so </a:t>
            </a:r>
            <a:r>
              <a:rPr lang="de-DE" sz="2400" dirty="0" err="1">
                <a:solidFill>
                  <a:schemeClr val="bg1"/>
                </a:solidFill>
              </a:rPr>
              <a:t>taking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one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channel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samples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should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suffice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400" dirty="0"/>
          </a:p>
          <a:p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44791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15C6FA5-40D2-49AE-9ABA-2EE4190C69AC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C780C09-75F5-4DA6-B52A-DD172D4DD079}"/>
              </a:ext>
            </a:extLst>
          </p:cNvPr>
          <p:cNvSpPr/>
          <p:nvPr/>
        </p:nvSpPr>
        <p:spPr>
          <a:xfrm>
            <a:off x="340571" y="1690688"/>
            <a:ext cx="11789909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Bildschirm, Tisch, sitzend, computer enthält.&#10;&#10;Automatisch generierte Beschreibung">
            <a:extLst>
              <a:ext uri="{FF2B5EF4-FFF2-40B4-BE49-F238E27FC236}">
                <a16:creationId xmlns:a16="http://schemas.microsoft.com/office/drawing/2014/main" id="{C45E9143-61B3-4584-8A9E-D5005DC4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69" y="2101174"/>
            <a:ext cx="7149303" cy="326849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1019335-6B1B-4938-802B-9046284DECE2}"/>
              </a:ext>
            </a:extLst>
          </p:cNvPr>
          <p:cNvSpPr txBox="1"/>
          <p:nvPr/>
        </p:nvSpPr>
        <p:spPr>
          <a:xfrm>
            <a:off x="632298" y="2002783"/>
            <a:ext cx="3891064" cy="347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 err="1">
                <a:solidFill>
                  <a:schemeClr val="bg1"/>
                </a:solidFill>
              </a:rPr>
              <a:t>Record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record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 </a:t>
            </a:r>
            <a:r>
              <a:rPr lang="de-DE" sz="2400" dirty="0" err="1">
                <a:solidFill>
                  <a:schemeClr val="bg1"/>
                </a:solidFill>
              </a:rPr>
              <a:t>seconds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WAV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technical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part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outsourced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Sounddevice</a:t>
            </a:r>
            <a:endParaRPr lang="de-DE" sz="24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WAV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samples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038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C4CDA14-26F5-45FD-A446-721A5D7608CE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200" dirty="0">
                <a:solidFill>
                  <a:schemeClr val="bg1"/>
                </a:solidFill>
              </a:rPr>
              <a:t>Outlook</a:t>
            </a:r>
            <a:r>
              <a:rPr lang="de-DE" dirty="0"/>
              <a:t>: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63CEEF-FAFA-4469-88B8-557B16B0B7A8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Possible </a:t>
            </a:r>
            <a:r>
              <a:rPr lang="de-DE" dirty="0" err="1">
                <a:solidFill>
                  <a:schemeClr val="bg1"/>
                </a:solidFill>
              </a:rPr>
              <a:t>next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further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steps</a:t>
            </a:r>
            <a:endParaRPr lang="de-DE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Feature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extract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more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features</a:t>
            </a:r>
            <a:r>
              <a:rPr lang="de-DE" sz="2400" dirty="0">
                <a:solidFill>
                  <a:schemeClr val="bg1"/>
                </a:solidFill>
              </a:rPr>
              <a:t> (</a:t>
            </a:r>
            <a:r>
              <a:rPr lang="de-DE" sz="2400" dirty="0" err="1">
                <a:solidFill>
                  <a:schemeClr val="bg1"/>
                </a:solidFill>
              </a:rPr>
              <a:t>eg</a:t>
            </a:r>
            <a:r>
              <a:rPr lang="de-DE" sz="2400" dirty="0">
                <a:solidFill>
                  <a:schemeClr val="bg1"/>
                </a:solidFill>
              </a:rPr>
              <a:t>. </a:t>
            </a:r>
            <a:r>
              <a:rPr lang="de-DE" sz="2400" dirty="0" err="1">
                <a:solidFill>
                  <a:schemeClr val="bg1"/>
                </a:solidFill>
              </a:rPr>
              <a:t>spectral-rollof</a:t>
            </a:r>
            <a:r>
              <a:rPr lang="de-DE" sz="2400" dirty="0">
                <a:solidFill>
                  <a:schemeClr val="bg1"/>
                </a:solidFill>
              </a:rPr>
              <a:t>), </a:t>
            </a:r>
            <a:r>
              <a:rPr lang="de-DE" sz="2400" dirty="0" err="1">
                <a:solidFill>
                  <a:schemeClr val="bg1"/>
                </a:solidFill>
              </a:rPr>
              <a:t>compare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standard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deviation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with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variance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Data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Use 1million </a:t>
            </a:r>
            <a:r>
              <a:rPr lang="de-DE" sz="2400" dirty="0" err="1">
                <a:solidFill>
                  <a:schemeClr val="bg1"/>
                </a:solidFill>
              </a:rPr>
              <a:t>songs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data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set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Model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scale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with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sklearn.Normalizer</a:t>
            </a:r>
            <a:r>
              <a:rPr lang="de-DE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cross-validated grid-search for all Classifiers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GUI?</a:t>
            </a:r>
          </a:p>
        </p:txBody>
      </p:sp>
    </p:spTree>
    <p:extLst>
      <p:ext uri="{BB962C8B-B14F-4D97-AF65-F5344CB8AC3E}">
        <p14:creationId xmlns:p14="http://schemas.microsoft.com/office/powerpoint/2010/main" val="3294997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E8CA62D-2111-4AC0-A914-1CD72FF751F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7E9E09-1CE0-4C25-BE59-EF957AF9F0EE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https://towardsdatascience.com/music-genre-classification-with-python-c714d032f0d8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chemeClr val="bg1"/>
                </a:solidFill>
                <a:effectLst/>
                <a:latin typeface="Roboto"/>
              </a:rPr>
              <a:t>Valerio </a:t>
            </a:r>
            <a:r>
              <a:rPr lang="en-GB" sz="1800" b="0" i="0" dirty="0" err="1">
                <a:solidFill>
                  <a:schemeClr val="bg1"/>
                </a:solidFill>
                <a:effectLst/>
                <a:latin typeface="Roboto"/>
              </a:rPr>
              <a:t>Velardo</a:t>
            </a:r>
            <a:r>
              <a:rPr lang="en-GB" sz="1800" b="0" i="0" dirty="0">
                <a:solidFill>
                  <a:schemeClr val="bg1"/>
                </a:solidFill>
                <a:effectLst/>
                <a:latin typeface="Roboto"/>
              </a:rPr>
              <a:t> - The Sound of AI (YouTube Channel)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https://towardsdatascience.com/musical-genre-classification-with-convolutional-neural-networks-ff04f9601a74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bg1"/>
                </a:solidFill>
              </a:rPr>
              <a:t>MSc</a:t>
            </a:r>
            <a:r>
              <a:rPr lang="de-DE" sz="1800" dirty="0">
                <a:solidFill>
                  <a:schemeClr val="bg1"/>
                </a:solidFill>
              </a:rPr>
              <a:t> Computer Science, University </a:t>
            </a:r>
            <a:r>
              <a:rPr lang="de-DE" sz="1800" dirty="0" err="1">
                <a:solidFill>
                  <a:schemeClr val="bg1"/>
                </a:solidFill>
              </a:rPr>
              <a:t>of</a:t>
            </a:r>
            <a:r>
              <a:rPr lang="de-DE" sz="1800" dirty="0">
                <a:solidFill>
                  <a:schemeClr val="bg1"/>
                </a:solidFill>
              </a:rPr>
              <a:t> Birmingham,‘‘</a:t>
            </a:r>
            <a:r>
              <a:rPr lang="de-DE" sz="1800" dirty="0" err="1">
                <a:solidFill>
                  <a:schemeClr val="bg1"/>
                </a:solidFill>
              </a:rPr>
              <a:t>Machine</a:t>
            </a:r>
            <a:r>
              <a:rPr lang="de-DE" sz="1800" dirty="0">
                <a:solidFill>
                  <a:schemeClr val="bg1"/>
                </a:solidFill>
              </a:rPr>
              <a:t> Learning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Music Genre Classification‘‘, </a:t>
            </a:r>
            <a:r>
              <a:rPr lang="de-DE" sz="1800" dirty="0" err="1">
                <a:solidFill>
                  <a:schemeClr val="bg1"/>
                </a:solidFill>
              </a:rPr>
              <a:t>Author</a:t>
            </a:r>
            <a:r>
              <a:rPr lang="de-DE" sz="1800" dirty="0">
                <a:solidFill>
                  <a:schemeClr val="bg1"/>
                </a:solidFill>
              </a:rPr>
              <a:t>: Bryn </a:t>
            </a:r>
            <a:r>
              <a:rPr lang="de-DE" sz="1800" dirty="0" err="1">
                <a:solidFill>
                  <a:schemeClr val="bg1"/>
                </a:solidFill>
              </a:rPr>
              <a:t>Lansdown</a:t>
            </a:r>
            <a:r>
              <a:rPr lang="de-DE" sz="1800" dirty="0">
                <a:solidFill>
                  <a:schemeClr val="bg1"/>
                </a:solidFill>
              </a:rPr>
              <a:t>, Supervisor: Dr. Shan He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493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AF11FFE-CC8C-4037-B5F1-4ABD29362F3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Task Distribution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EDA370B-B446-4456-89FC-42BF6F454F64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…</a:t>
            </a:r>
            <a:r>
              <a:rPr lang="de-DE" dirty="0" err="1">
                <a:solidFill>
                  <a:schemeClr val="bg1"/>
                </a:solidFill>
              </a:rPr>
              <a:t>uniformly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distributed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946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EC3AC0-E591-4858-A3F6-81C09888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E014F6-C23B-4B3B-A94E-173AAD29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9FE8B1-5264-4C98-A31A-69663FFC7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8593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err="1"/>
              <a:t>You</a:t>
            </a:r>
            <a:r>
              <a:rPr lang="de-DE" sz="2800" dirty="0"/>
              <a:t> </a:t>
            </a:r>
            <a:r>
              <a:rPr lang="de-DE" sz="2800" dirty="0" err="1"/>
              <a:t>can</a:t>
            </a:r>
            <a:r>
              <a:rPr lang="de-DE" sz="2800" dirty="0"/>
              <a:t> find </a:t>
            </a:r>
            <a:r>
              <a:rPr lang="de-DE" sz="2800" dirty="0" err="1"/>
              <a:t>the</a:t>
            </a:r>
            <a:r>
              <a:rPr lang="de-DE" sz="2800" dirty="0"/>
              <a:t> code at: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 algn="ctr">
              <a:buNone/>
            </a:pPr>
            <a:r>
              <a:rPr lang="de-DE" sz="2800" dirty="0">
                <a:hlinkClick r:id="rId3"/>
              </a:rPr>
              <a:t>https://github.com/MrGandalv/MUGGE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039960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726AA22-8A51-4FEC-8FFD-6A6C36434982}"/>
              </a:ext>
            </a:extLst>
          </p:cNvPr>
          <p:cNvSpPr/>
          <p:nvPr/>
        </p:nvSpPr>
        <p:spPr>
          <a:xfrm>
            <a:off x="420624" y="674945"/>
            <a:ext cx="7557306" cy="70592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Music Genres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Classifying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4AB5AC1-58E5-4127-AB4C-1D677167127C}"/>
              </a:ext>
            </a:extLst>
          </p:cNvPr>
          <p:cNvSpPr/>
          <p:nvPr/>
        </p:nvSpPr>
        <p:spPr>
          <a:xfrm>
            <a:off x="1808645" y="2265028"/>
            <a:ext cx="8442703" cy="303681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724" y="2578893"/>
            <a:ext cx="2309875" cy="2530492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Blues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Classical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Country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Disco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Hip Hop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D35D4EB-CDCD-4162-B47B-553B950479A7}"/>
              </a:ext>
            </a:extLst>
          </p:cNvPr>
          <p:cNvSpPr txBox="1">
            <a:spLocks/>
          </p:cNvSpPr>
          <p:nvPr/>
        </p:nvSpPr>
        <p:spPr>
          <a:xfrm>
            <a:off x="7391402" y="2590825"/>
            <a:ext cx="2309875" cy="2530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Jazz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Metal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Pop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Reggae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Rock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39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95675E6-2863-45F8-9B40-60C3CE30A44E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FCF5422-64B4-4FA5-AAAF-667388715C76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1000 songs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100 songs for each genre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Audio duration: 30 seconds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Source of dataset: Kaggle.com, GTZAN Dataset-Music Genre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60886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57C89E0-5AB8-4672-B0A6-3334AD40BA47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8" name="Content Placeholder 2" descr="icon SmartArt graphic placeholder">
            <a:extLst>
              <a:ext uri="{FF2B5EF4-FFF2-40B4-BE49-F238E27FC236}">
                <a16:creationId xmlns:a16="http://schemas.microsoft.com/office/drawing/2014/main" id="{BF522A1C-6B92-4D25-BC83-0BB66116B8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398336"/>
              </p:ext>
            </p:extLst>
          </p:nvPr>
        </p:nvGraphicFramePr>
        <p:xfrm>
          <a:off x="1362456" y="2216133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7783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43549ED-79E6-468E-8843-6FFC4B23014D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Zero Crossing Rate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C08B96-0CF7-4ED9-AA07-5B0566112CA6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number of times the amplitude of the signal passes through a value of zero, within a time interval.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Measure of smoothness of an audio signal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Higher values for highly percussive sounds like those in metal and pop.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where s: signal of length T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1A40E60-093C-484F-8A14-204922B16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3710132"/>
            <a:ext cx="4134427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8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9B146C1-2E80-4BCB-A255-74CCE057742F}"/>
              </a:ext>
            </a:extLst>
          </p:cNvPr>
          <p:cNvSpPr/>
          <p:nvPr/>
        </p:nvSpPr>
        <p:spPr>
          <a:xfrm>
            <a:off x="117083" y="166255"/>
            <a:ext cx="11702787" cy="599901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Picture 4" descr="A picture containing photo, table, window, sitting&#10;&#10;Description automatically generated">
            <a:extLst>
              <a:ext uri="{FF2B5EF4-FFF2-40B4-BE49-F238E27FC236}">
                <a16:creationId xmlns:a16="http://schemas.microsoft.com/office/drawing/2014/main" id="{818C4491-9D3D-4D90-B127-AECC74649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6" b="29800"/>
          <a:stretch/>
        </p:blipFill>
        <p:spPr>
          <a:xfrm>
            <a:off x="5762494" y="536282"/>
            <a:ext cx="5798216" cy="10972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E479C6-68C9-4623-8455-191C83E5AB4D}"/>
              </a:ext>
            </a:extLst>
          </p:cNvPr>
          <p:cNvSpPr txBox="1"/>
          <p:nvPr/>
        </p:nvSpPr>
        <p:spPr>
          <a:xfrm>
            <a:off x="447038" y="71157"/>
            <a:ext cx="1016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                                                           </a:t>
            </a:r>
            <a:r>
              <a:rPr lang="de-DE" dirty="0">
                <a:solidFill>
                  <a:schemeClr val="bg1"/>
                </a:solidFill>
              </a:rPr>
              <a:t>Blues 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7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7BBAFD8-BB4E-46C2-B161-8F5C814C6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494" y="1993422"/>
            <a:ext cx="5825465" cy="1097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64E21F-E422-4F71-9792-5CD98698BDDF}"/>
              </a:ext>
            </a:extLst>
          </p:cNvPr>
          <p:cNvSpPr txBox="1"/>
          <p:nvPr/>
        </p:nvSpPr>
        <p:spPr>
          <a:xfrm>
            <a:off x="4304129" y="1589733"/>
            <a:ext cx="282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</a:t>
            </a:r>
            <a:r>
              <a:rPr lang="de-DE" dirty="0" err="1">
                <a:solidFill>
                  <a:schemeClr val="bg1"/>
                </a:solidFill>
              </a:rPr>
              <a:t>Metal</a:t>
            </a:r>
            <a:r>
              <a:rPr lang="de-DE" dirty="0">
                <a:solidFill>
                  <a:schemeClr val="bg1"/>
                </a:solidFill>
              </a:rPr>
              <a:t>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19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 descr="A picture containing comb&#10;&#10;Description automatically generated">
            <a:extLst>
              <a:ext uri="{FF2B5EF4-FFF2-40B4-BE49-F238E27FC236}">
                <a16:creationId xmlns:a16="http://schemas.microsoft.com/office/drawing/2014/main" id="{641E70D0-883A-432D-BBCA-A503CAF70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9" y="532822"/>
            <a:ext cx="5130800" cy="10971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3B7B49-853A-44B4-B2FD-81F7B4A6A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30" y="1938119"/>
            <a:ext cx="5129784" cy="109175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601DC3BB-B57B-427E-8069-DEDCA7F19F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66" y="3311315"/>
            <a:ext cx="5155768" cy="1097280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669AC344-C67B-48A4-A2B4-31965898FB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94" y="3311315"/>
            <a:ext cx="5825464" cy="10175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8A1947-CA1E-4A69-B74C-319715FA92E8}"/>
              </a:ext>
            </a:extLst>
          </p:cNvPr>
          <p:cNvSpPr txBox="1"/>
          <p:nvPr/>
        </p:nvSpPr>
        <p:spPr>
          <a:xfrm>
            <a:off x="2079311" y="2996739"/>
            <a:ext cx="596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                 </a:t>
            </a:r>
            <a:r>
              <a:rPr lang="de-DE" dirty="0" err="1">
                <a:solidFill>
                  <a:schemeClr val="bg1"/>
                </a:solidFill>
              </a:rPr>
              <a:t>Classical</a:t>
            </a:r>
            <a:r>
              <a:rPr lang="de-DE" dirty="0">
                <a:solidFill>
                  <a:schemeClr val="bg1"/>
                </a:solidFill>
              </a:rPr>
              <a:t>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35085F-2BC7-439C-A0B8-03D5A5C8C5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65" y="4797399"/>
            <a:ext cx="5155369" cy="1097195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3BB0CCAD-811D-44B3-A8CB-25DE675255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554" y="4797399"/>
            <a:ext cx="5838403" cy="10971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F4F770-BE8A-490C-950E-6DE850EA7C8C}"/>
              </a:ext>
            </a:extLst>
          </p:cNvPr>
          <p:cNvSpPr txBox="1"/>
          <p:nvPr/>
        </p:nvSpPr>
        <p:spPr>
          <a:xfrm>
            <a:off x="3623190" y="4403746"/>
            <a:ext cx="441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Jazz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450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0AA2063-2EFE-4B17-9B66-0CEF1B64C116}"/>
              </a:ext>
            </a:extLst>
          </p:cNvPr>
          <p:cNvSpPr/>
          <p:nvPr/>
        </p:nvSpPr>
        <p:spPr>
          <a:xfrm>
            <a:off x="137270" y="127740"/>
            <a:ext cx="11677046" cy="66159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1D6C9D64-DF82-4DF1-88A3-37BAF7791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485921"/>
            <a:ext cx="5504688" cy="109728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2C9DAF-D19F-4847-ADC9-D50E2AED4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54" y="500282"/>
            <a:ext cx="5621352" cy="10972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C975E-81A4-430F-A621-2DDC9073FCE7}"/>
              </a:ext>
            </a:extLst>
          </p:cNvPr>
          <p:cNvSpPr txBox="1"/>
          <p:nvPr/>
        </p:nvSpPr>
        <p:spPr>
          <a:xfrm>
            <a:off x="2778666" y="116589"/>
            <a:ext cx="640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  Pop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02E2CB-F618-4947-B4A3-F761E703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1887669"/>
            <a:ext cx="5504688" cy="109728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9CF0372B-775F-4864-A506-B12656A858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96" y="1896936"/>
            <a:ext cx="5621352" cy="10832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95F434-FA4B-43D9-A2E2-35F7DF564146}"/>
              </a:ext>
            </a:extLst>
          </p:cNvPr>
          <p:cNvSpPr txBox="1"/>
          <p:nvPr/>
        </p:nvSpPr>
        <p:spPr>
          <a:xfrm>
            <a:off x="2835314" y="1558390"/>
            <a:ext cx="565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Rock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:8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033942-576D-485A-B72D-F4C7E3796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3291177"/>
            <a:ext cx="5504688" cy="1097280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260211-42B6-4034-ABEC-29199E46F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96" y="3295000"/>
            <a:ext cx="5621352" cy="10972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2D82DC-ED08-4D80-8E2F-749DE66BB112}"/>
              </a:ext>
            </a:extLst>
          </p:cNvPr>
          <p:cNvSpPr txBox="1"/>
          <p:nvPr/>
        </p:nvSpPr>
        <p:spPr>
          <a:xfrm>
            <a:off x="2729622" y="2980152"/>
            <a:ext cx="673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 Country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:7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" name="Picture 21" descr="A picture containing measure, object&#10;&#10;Description automatically generated">
            <a:extLst>
              <a:ext uri="{FF2B5EF4-FFF2-40B4-BE49-F238E27FC236}">
                <a16:creationId xmlns:a16="http://schemas.microsoft.com/office/drawing/2014/main" id="{68D5D9FE-5E80-4026-A19E-93C5420F82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4737530"/>
            <a:ext cx="5504688" cy="1124160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4B519F7D-D1D9-40E7-8CE2-D162BA7A42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288" y="4737530"/>
            <a:ext cx="5686568" cy="1124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1563D5-07B1-455E-A113-CD42BA4DFCD4}"/>
              </a:ext>
            </a:extLst>
          </p:cNvPr>
          <p:cNvSpPr txBox="1"/>
          <p:nvPr/>
        </p:nvSpPr>
        <p:spPr>
          <a:xfrm>
            <a:off x="3419060" y="4410864"/>
            <a:ext cx="550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</a:t>
            </a:r>
            <a:r>
              <a:rPr lang="de-DE" dirty="0">
                <a:solidFill>
                  <a:schemeClr val="bg1"/>
                </a:solidFill>
              </a:rPr>
              <a:t>Disco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 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270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F871238-F8CE-45B7-A6F7-878C5E460977}"/>
              </a:ext>
            </a:extLst>
          </p:cNvPr>
          <p:cNvSpPr/>
          <p:nvPr/>
        </p:nvSpPr>
        <p:spPr>
          <a:xfrm>
            <a:off x="332183" y="238539"/>
            <a:ext cx="11475504" cy="616226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3F241-6AC9-4BB2-8A65-45C3C4FB1041}"/>
              </a:ext>
            </a:extLst>
          </p:cNvPr>
          <p:cNvSpPr txBox="1"/>
          <p:nvPr/>
        </p:nvSpPr>
        <p:spPr>
          <a:xfrm>
            <a:off x="3138932" y="457200"/>
            <a:ext cx="676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</a:t>
            </a:r>
            <a:r>
              <a:rPr lang="de-DE" dirty="0">
                <a:solidFill>
                  <a:schemeClr val="bg1"/>
                </a:solidFill>
              </a:rPr>
              <a:t>Reggae Zero Crossings:11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A picture containing object, measure, flower&#10;&#10;Description automatically generated">
            <a:extLst>
              <a:ext uri="{FF2B5EF4-FFF2-40B4-BE49-F238E27FC236}">
                <a16:creationId xmlns:a16="http://schemas.microsoft.com/office/drawing/2014/main" id="{A9EB9F6E-C03C-4D25-9D87-5311E4286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2" y="826532"/>
            <a:ext cx="5379504" cy="2073964"/>
          </a:xfrm>
          <a:prstGeom prst="rect">
            <a:avLst/>
          </a:prstGeom>
        </p:spPr>
      </p:pic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D0DA8C-236C-48DD-A7C0-D5916BDAB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826532"/>
            <a:ext cx="5486400" cy="20739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FB1521-7D48-4A54-978D-D46355456151}"/>
              </a:ext>
            </a:extLst>
          </p:cNvPr>
          <p:cNvSpPr txBox="1"/>
          <p:nvPr/>
        </p:nvSpPr>
        <p:spPr>
          <a:xfrm>
            <a:off x="3138932" y="3558799"/>
            <a:ext cx="600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</a:t>
            </a:r>
            <a:r>
              <a:rPr lang="de-DE" dirty="0">
                <a:solidFill>
                  <a:schemeClr val="bg1"/>
                </a:solidFill>
              </a:rPr>
              <a:t>Hip Hop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 descr="A close up of a device&#10;&#10;Description automatically generated">
            <a:extLst>
              <a:ext uri="{FF2B5EF4-FFF2-40B4-BE49-F238E27FC236}">
                <a16:creationId xmlns:a16="http://schemas.microsoft.com/office/drawing/2014/main" id="{4D5F5825-7AA2-4983-B3A3-27ECC24B5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0" y="4107613"/>
            <a:ext cx="5361906" cy="2075688"/>
          </a:xfrm>
          <a:prstGeom prst="rect">
            <a:avLst/>
          </a:prstGeom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9520ED41-9F64-4DF8-B8EF-C78C64881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07614"/>
            <a:ext cx="5509905" cy="20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Brush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751</Words>
  <Application>Microsoft Office PowerPoint</Application>
  <PresentationFormat>Widescreen</PresentationFormat>
  <Paragraphs>177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Calibri</vt:lpstr>
      <vt:lpstr>Century Gothic</vt:lpstr>
      <vt:lpstr>Dante</vt:lpstr>
      <vt:lpstr>Dante (Headings)2</vt:lpstr>
      <vt:lpstr>Elephant</vt:lpstr>
      <vt:lpstr>Franklin Gothic Book</vt:lpstr>
      <vt:lpstr>Roboto</vt:lpstr>
      <vt:lpstr>Wingdings</vt:lpstr>
      <vt:lpstr>Wingdings 2</vt:lpstr>
      <vt:lpstr>OffsetVTI</vt:lpstr>
      <vt:lpstr>BrushVTI</vt:lpstr>
      <vt:lpstr>Crop</vt:lpstr>
      <vt:lpstr>M.U.G.G.E.  Mostly Unfinished Genre Grading Engine</vt:lpstr>
      <vt:lpstr>Goals</vt:lpstr>
      <vt:lpstr>Music Genres for Classifying</vt:lpstr>
      <vt:lpstr>Dataset</vt:lpstr>
      <vt:lpstr>Features</vt:lpstr>
      <vt:lpstr>Zero Crossing Rate</vt:lpstr>
      <vt:lpstr>PowerPoint Presentation</vt:lpstr>
      <vt:lpstr>PowerPoint Presentation</vt:lpstr>
      <vt:lpstr>PowerPoint Presentation</vt:lpstr>
      <vt:lpstr>MFCC</vt:lpstr>
      <vt:lpstr>Chroma</vt:lpstr>
      <vt:lpstr>Chord Feature</vt:lpstr>
      <vt:lpstr>Our models</vt:lpstr>
      <vt:lpstr>Model Selection: Multi-Layer-Perceptron (MLP) </vt:lpstr>
      <vt:lpstr>Model Selection: Multi-Layer-Percepton (MLP) </vt:lpstr>
      <vt:lpstr>PowerPoint Presentation</vt:lpstr>
      <vt:lpstr>Evaluation</vt:lpstr>
      <vt:lpstr>Confusion Matrices</vt:lpstr>
      <vt:lpstr>Florians</vt:lpstr>
      <vt:lpstr>Input-Pipeline</vt:lpstr>
      <vt:lpstr>Input-Pipeline</vt:lpstr>
      <vt:lpstr>Input-Pipeline</vt:lpstr>
      <vt:lpstr>Input-Pipeline</vt:lpstr>
      <vt:lpstr>Outlook:</vt:lpstr>
      <vt:lpstr>References</vt:lpstr>
      <vt:lpstr>Task Distribution</vt:lpstr>
      <vt:lpstr>Appendix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Dennis Köll</dc:creator>
  <cp:lastModifiedBy>Styliani Tholioti</cp:lastModifiedBy>
  <cp:revision>34</cp:revision>
  <dcterms:created xsi:type="dcterms:W3CDTF">2020-07-09T11:08:09Z</dcterms:created>
  <dcterms:modified xsi:type="dcterms:W3CDTF">2020-07-15T08:00:36Z</dcterms:modified>
</cp:coreProperties>
</file>